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47" r:id="rId2"/>
    <p:sldId id="517" r:id="rId3"/>
    <p:sldId id="529" r:id="rId4"/>
    <p:sldId id="530" r:id="rId5"/>
    <p:sldId id="531" r:id="rId6"/>
    <p:sldId id="532" r:id="rId7"/>
    <p:sldId id="533" r:id="rId8"/>
    <p:sldId id="534" r:id="rId9"/>
    <p:sldId id="535" r:id="rId10"/>
    <p:sldId id="536" r:id="rId11"/>
    <p:sldId id="537" r:id="rId12"/>
    <p:sldId id="538" r:id="rId13"/>
    <p:sldId id="491" r:id="rId14"/>
    <p:sldId id="539" r:id="rId15"/>
  </p:sldIdLst>
  <p:sldSz cx="9144000" cy="5143500" type="screen16x9"/>
  <p:notesSz cx="6858000" cy="9144000"/>
  <p:embeddedFontLst>
    <p:embeddedFont>
      <p:font typeface="Open Sans bold" panose="020B0604020202020204" charset="0"/>
      <p:bold r:id="rId18"/>
    </p:embeddedFont>
    <p:embeddedFont>
      <p:font typeface="Open Sans Semibold" panose="020B0604020202020204" charset="0"/>
      <p:bold r:id="rId19"/>
      <p:boldItalic r:id="rId20"/>
    </p:embeddedFont>
    <p:embeddedFont>
      <p:font typeface="Franklin Gothic Demi Cond" panose="020B0706030402020204" pitchFamily="34" charset="0"/>
      <p:regular r:id="rId21"/>
    </p:embeddedFont>
    <p:embeddedFont>
      <p:font typeface="Open Sans Extrabold" panose="020B0604020202020204" charset="0"/>
      <p:bold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Franklin Gothic Book" panose="020B0503020102020204" pitchFamily="34" charset="0"/>
      <p:regular r:id="rId28"/>
      <p:italic r:id="rId29"/>
    </p:embeddedFont>
    <p:embeddedFont>
      <p:font typeface="Franklin Gothic Medium" panose="020B0603020102020204" pitchFamily="34" charset="0"/>
      <p:regular r:id="rId30"/>
      <p:italic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PT Sans" panose="020B0604020202020204" charset="-52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MS PGothic" panose="020B0600070205080204" pitchFamily="34" charset="-128"/>
      <p:regular r:id="rId4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34AF"/>
    <a:srgbClr val="7B8F9D"/>
    <a:srgbClr val="ED3645"/>
    <a:srgbClr val="EFEFEF"/>
    <a:srgbClr val="ED3746"/>
    <a:srgbClr val="424C53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154" d="100"/>
          <a:sy n="154" d="100"/>
        </p:scale>
        <p:origin x="70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98983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0198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3488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0359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0666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4917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492743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18645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895268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64110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5900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7925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22/04/2019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learningnet.files.wordpress.com/2011/05/communication3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lum bright="-30000" contrast="-10000"/>
          </a:blip>
          <a:srcRect l="17882" r="17882"/>
          <a:stretch>
            <a:fillRect/>
          </a:stretch>
        </p:blipFill>
        <p:spPr bwMode="auto">
          <a:xfrm>
            <a:off x="0" y="0"/>
            <a:ext cx="5395901" cy="5143500"/>
          </a:xfrm>
          <a:prstGeom prst="rect">
            <a:avLst/>
          </a:prstGeom>
          <a:noFill/>
        </p:spPr>
      </p:pic>
      <p:pic>
        <p:nvPicPr>
          <p:cNvPr id="59394" name="Picture 2" descr="C:\Users\Developer\Desktop\FW_\ite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533" y="1047751"/>
            <a:ext cx="1524000" cy="2442308"/>
          </a:xfrm>
          <a:prstGeom prst="rect">
            <a:avLst/>
          </a:prstGeom>
          <a:noFill/>
        </p:spPr>
      </p:pic>
      <p:sp>
        <p:nvSpPr>
          <p:cNvPr id="7" name="Rectangle 2"/>
          <p:cNvSpPr/>
          <p:nvPr/>
        </p:nvSpPr>
        <p:spPr>
          <a:xfrm>
            <a:off x="5395901" y="0"/>
            <a:ext cx="90499" cy="5143500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ED3746"/>
              </a:solidFill>
            </a:endParaRPr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6532247" y="4200783"/>
            <a:ext cx="1625766" cy="258128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sz="1000" dirty="0" smtClean="0">
                <a:solidFill>
                  <a:srgbClr val="FFFFFF"/>
                </a:solidFill>
                <a:latin typeface="+mj-lt"/>
                <a:cs typeface="Tahoma" pitchFamily="34" charset="0"/>
              </a:rPr>
              <a:t>WWW.ITEDUCATE.COM.UA</a:t>
            </a:r>
            <a:endParaRPr lang="en-JM" sz="1000" dirty="0">
              <a:solidFill>
                <a:srgbClr val="FFFFFF"/>
              </a:solidFill>
              <a:latin typeface="+mj-lt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1540" y="19596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 smtClean="0">
                <a:solidFill>
                  <a:schemeClr val="bg1"/>
                </a:solidFill>
                <a:cs typeface="Myriad Arabic" pitchFamily="50" charset="-78"/>
              </a:rPr>
              <a:t>IТ Образование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cs typeface="Myriad Arabic" pitchFamily="50" charset="-78"/>
              </a:rPr>
              <a:t>Для специалистов всех уровней</a:t>
            </a:r>
            <a:r>
              <a:rPr lang="en-US" dirty="0" smtClean="0">
                <a:solidFill>
                  <a:schemeClr val="bg1"/>
                </a:solidFill>
                <a:cs typeface="Myriad Arabic" pitchFamily="50" charset="-78"/>
              </a:rPr>
              <a:t>!</a:t>
            </a:r>
            <a:endParaRPr lang="en-JM" sz="1100" dirty="0">
              <a:solidFill>
                <a:schemeClr val="bg1"/>
              </a:solidFill>
              <a:cs typeface="Myriad Arabic" pitchFamily="50" charset="-7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Настройки фона. Свойство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background-repeat</a:t>
            </a:r>
            <a:endParaRPr lang="ru-RU" sz="1400" b="1" dirty="0" smtClean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139952" y="1306782"/>
            <a:ext cx="4464496" cy="3278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Изображение которое используется в качестве фона, по умолчанию занимает все пространство, повторяясь необходимое количество раз. Для изменения режима повторения используется свойство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background-repeat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атрибута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Принимает следующие значения: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no-repeat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размещает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изображение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один раз согласно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размерам и не дублирует;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repeat-x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дублирует изображение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только по оси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х;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repeat-y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дублирует изображение только по оси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r="83484" b="69145"/>
          <a:stretch/>
        </p:blipFill>
        <p:spPr>
          <a:xfrm>
            <a:off x="607139" y="1306781"/>
            <a:ext cx="1522409" cy="1599891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/>
          <a:srcRect r="83484" b="69144"/>
          <a:stretch/>
        </p:blipFill>
        <p:spPr>
          <a:xfrm>
            <a:off x="2359529" y="1306781"/>
            <a:ext cx="1522409" cy="1599891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/>
          <a:srcRect r="83484" b="69181"/>
          <a:stretch/>
        </p:blipFill>
        <p:spPr>
          <a:xfrm>
            <a:off x="607138" y="2985266"/>
            <a:ext cx="1522409" cy="1597991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/>
          <a:srcRect r="83409" b="69144"/>
          <a:stretch/>
        </p:blipFill>
        <p:spPr>
          <a:xfrm>
            <a:off x="2359529" y="2985266"/>
            <a:ext cx="1529345" cy="1599891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23519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Настройки фона. Свойство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background-size</a:t>
            </a:r>
            <a:endParaRPr lang="ru-RU" sz="1400" b="1" dirty="0" smtClean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3707904" y="1306782"/>
            <a:ext cx="4896544" cy="3278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background-size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отвечает за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масштабирование фонового изображения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согласно заданным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размерам.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Возможные значения свойства: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&lt;значение&gt;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</a:t>
            </a:r>
            <a:r>
              <a:rPr lang="uk-U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адает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размер в любых доступных для CSS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единицах.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проценты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задает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размер фоновой картинки в процентах от ширины или высоты элемента.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cover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масштабирует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изображение с сохранением пропорций так, чтобы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полностью заполнить родительский блок.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ontain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масштабирует изображение таким образом, чтобы оно полностью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поместилось в родительский блок.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0982" y="1306782"/>
            <a:ext cx="2566882" cy="3209184"/>
            <a:chOff x="540072" y="1186263"/>
            <a:chExt cx="2663280" cy="33297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/>
            <a:srcRect t="-1" r="76184" b="47066"/>
            <a:stretch/>
          </p:blipFill>
          <p:spPr>
            <a:xfrm>
              <a:off x="540072" y="1186263"/>
              <a:ext cx="2663280" cy="332970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2338" y="2904730"/>
              <a:ext cx="11656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auto</a:t>
              </a:r>
              <a:endPara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22180" y="2906819"/>
              <a:ext cx="11656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200px 200px</a:t>
              </a:r>
              <a:endPara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3020" y="4227934"/>
              <a:ext cx="11656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cover</a:t>
              </a:r>
              <a:endPara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8044" y="4227934"/>
              <a:ext cx="11656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contain</a:t>
              </a:r>
              <a:endPara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1397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Настройки фона. Свойство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background-position</a:t>
            </a:r>
            <a:endParaRPr lang="ru-RU" sz="1400" b="1" dirty="0" smtClean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2"/>
            <a:ext cx="8079430" cy="1456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background-position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задает начальное положение фонового изображения, установленного с помощью свойства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background-image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Положение фонового изображения регулируется следующими значениями: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center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right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проценты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/ &lt;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—по горизонтали;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проценты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— по вертикали.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t="8000" r="83563" b="72050"/>
          <a:stretch/>
        </p:blipFill>
        <p:spPr>
          <a:xfrm>
            <a:off x="1119974" y="2941409"/>
            <a:ext cx="1800200" cy="1229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931" y="4193986"/>
            <a:ext cx="25442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background-position</a:t>
            </a:r>
            <a:r>
              <a:rPr lang="en-US" sz="105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left bottom</a:t>
            </a:r>
            <a:endParaRPr lang="en-US" sz="105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/>
          <a:srcRect l="18409" t="8000" r="65154" b="72050"/>
          <a:stretch/>
        </p:blipFill>
        <p:spPr>
          <a:xfrm>
            <a:off x="3710083" y="2941409"/>
            <a:ext cx="1800200" cy="12290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38040" y="4193986"/>
            <a:ext cx="25442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background-position</a:t>
            </a:r>
            <a:r>
              <a:rPr lang="en-US" sz="105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left bottom</a:t>
            </a:r>
            <a:endParaRPr lang="en-US" sz="105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l="36819" t="8000" r="46744" b="72050"/>
          <a:stretch/>
        </p:blipFill>
        <p:spPr>
          <a:xfrm>
            <a:off x="6300192" y="2941409"/>
            <a:ext cx="1800200" cy="12290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28149" y="4193986"/>
            <a:ext cx="25442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background-position</a:t>
            </a:r>
            <a:r>
              <a:rPr lang="en-US" sz="105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left bottom</a:t>
            </a:r>
            <a:endParaRPr lang="en-US" sz="105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412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5487" y="1676170"/>
            <a:ext cx="2293030" cy="150312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8000" dirty="0" smtClean="0">
                <a:latin typeface="+mn-lt"/>
              </a:rPr>
              <a:t>Q&amp;A</a:t>
            </a:r>
            <a:endParaRPr lang="ru-RU" sz="8000" dirty="0"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26406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0"/>
            <a:ext cx="9144000" cy="159482"/>
          </a:xfrm>
          <a:prstGeom prst="rect">
            <a:avLst/>
          </a:prstGeom>
          <a:solidFill>
            <a:srgbClr val="ED364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+mj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455243" y="598376"/>
            <a:ext cx="4152761" cy="8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КОНТАКТНЫЕ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Open Sans Semibold" pitchFamily="34" charset="0"/>
                <a:cs typeface="Calibri" pitchFamily="34" charset="0"/>
              </a:rPr>
              <a:t>ДАННЫЕ</a:t>
            </a:r>
            <a:endParaRPr kumimoji="0" lang="en-JM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Open Sans Semibold" pitchFamily="34" charset="0"/>
              <a:cs typeface="Calibri" pitchFamily="34" charset="0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3486199" y="627584"/>
            <a:ext cx="2165921" cy="89852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IT</a:t>
            </a:r>
            <a:r>
              <a:rPr lang="en-US" sz="1200" dirty="0" smtClean="0">
                <a:solidFill>
                  <a:schemeClr val="bg1"/>
                </a:solidFill>
              </a:rPr>
              <a:t>EA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>
                <a:solidFill>
                  <a:schemeClr val="bg1"/>
                </a:solidFill>
              </a:rPr>
              <a:t>ЖК “Smart House”, ул. Машиностроительная, 41 (м.Берестейская)</a:t>
            </a: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/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бул. Дарницкий, </a:t>
            </a:r>
            <a:r>
              <a:rPr lang="ru-RU" sz="1200" dirty="0" smtClean="0">
                <a:solidFill>
                  <a:schemeClr val="bg1"/>
                </a:solidFill>
              </a:rPr>
              <a:t>8В</a:t>
            </a:r>
            <a:endParaRPr lang="en-US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Киев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ru-RU" sz="1200" dirty="0" smtClean="0">
                <a:solidFill>
                  <a:schemeClr val="bg1"/>
                </a:solidFill>
              </a:rPr>
              <a:t>03133</a:t>
            </a:r>
            <a:endParaRPr lang="en-JM" sz="1200" dirty="0" smtClean="0">
              <a:solidFill>
                <a:schemeClr val="bg1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970475" y="627584"/>
            <a:ext cx="2093913" cy="7508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+38 044 599 01 79</a:t>
            </a:r>
          </a:p>
          <a:p>
            <a:pPr marL="0" indent="0" eaLnBrk="1" hangingPunct="1">
              <a:buNone/>
            </a:pPr>
            <a:r>
              <a:rPr lang="ru-RU" sz="1200" b="1" dirty="0" smtClean="0">
                <a:solidFill>
                  <a:schemeClr val="bg1"/>
                </a:solidFill>
              </a:rPr>
              <a:t>info@iteducate.com.ua 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www.</a:t>
            </a:r>
            <a:r>
              <a:rPr lang="ru-RU" sz="1200" b="1" dirty="0" err="1" smtClean="0">
                <a:solidFill>
                  <a:schemeClr val="bg1"/>
                </a:solidFill>
              </a:rPr>
              <a:t>iteducate.com.ua</a:t>
            </a:r>
            <a:r>
              <a:rPr lang="ru-RU" sz="1200" b="1" dirty="0" smtClean="0">
                <a:solidFill>
                  <a:schemeClr val="bg1"/>
                </a:solidFill>
              </a:rPr>
              <a:t> </a:t>
            </a:r>
            <a:endParaRPr lang="en-JM" sz="12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 Placeholder 8"/>
          <p:cNvSpPr txBox="1">
            <a:spLocks/>
          </p:cNvSpPr>
          <p:nvPr/>
        </p:nvSpPr>
        <p:spPr bwMode="auto">
          <a:xfrm>
            <a:off x="6193072" y="1379041"/>
            <a:ext cx="3023444" cy="29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JM" sz="1050" dirty="0" smtClean="0">
                <a:solidFill>
                  <a:schemeClr val="bg1"/>
                </a:solidFill>
              </a:rPr>
              <a:t>https://www.facebook.com/</a:t>
            </a:r>
            <a:r>
              <a:rPr lang="en-US" sz="1050" b="1" dirty="0" err="1" smtClean="0">
                <a:solidFill>
                  <a:schemeClr val="bg1"/>
                </a:solidFill>
              </a:rPr>
              <a:t>ITeducate</a:t>
            </a:r>
            <a:endParaRPr lang="en-JM" sz="1050" b="1" dirty="0">
              <a:solidFill>
                <a:schemeClr val="bg1"/>
              </a:solidFill>
            </a:endParaRPr>
          </a:p>
        </p:txBody>
      </p:sp>
      <p:pic>
        <p:nvPicPr>
          <p:cNvPr id="21" name="Picture 22" descr="faceboo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264" y="1348309"/>
            <a:ext cx="288924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4"/>
          <p:cNvCxnSpPr/>
          <p:nvPr/>
        </p:nvCxnSpPr>
        <p:spPr>
          <a:xfrm>
            <a:off x="5652120" y="627584"/>
            <a:ext cx="0" cy="1008062"/>
          </a:xfrm>
          <a:prstGeom prst="lin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9"/>
          <p:cNvSpPr>
            <a:spLocks noGrp="1"/>
          </p:cNvSpPr>
          <p:nvPr>
            <p:ph type="ftr" sz="quarter" idx="65"/>
          </p:nvPr>
        </p:nvSpPr>
        <p:spPr>
          <a:xfrm>
            <a:off x="3124202" y="4781551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JM" dirty="0" smtClean="0">
                <a:solidFill>
                  <a:schemeClr val="bg1">
                    <a:lumMod val="65000"/>
                  </a:schemeClr>
                </a:solidFill>
              </a:rPr>
              <a:t>WWW.ITEDUCATE.COM.UA</a:t>
            </a:r>
            <a:endParaRPr lang="en-JM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545135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Работа с цветом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9704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Цвет в стилях можно задавать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несколькими способами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по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названию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шестнадцатеричному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значению,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формате RGB, RGBA, HSL, HSLA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 помощью RGBA и HSLA можно задавать прозрачность с помощью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альфа-канала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7764" y="2463738"/>
            <a:ext cx="4572000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 text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#f00000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 text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rgb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(255,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 text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100" dirty="0" smtClean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rgba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(255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0, 1)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some text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style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color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: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hsl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(0,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100%,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50%)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some text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p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100" dirty="0" smtClean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style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color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: </a:t>
            </a:r>
            <a:r>
              <a:rPr lang="en-US" sz="1100" dirty="0" err="1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hsla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(0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100%,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50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%, 1)</a:t>
            </a:r>
            <a:r>
              <a:rPr lang="en-US" sz="11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;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some text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p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Форматы изображений для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WEB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3137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JPG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предназначен для компактного хранения многоцветных изображений с фотографическим качеством. Потеря графической информации при сохранении не очень существенна.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GIF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предназначен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сохранения растровых изображений с количеством цветов не более 256. Позволяет сохранить прозрачность пикселей и  поддерживает анимацию. Хорошо подходит для сохранения контрастных изображений без плавных переходов или шума, например, логотипы, баннеры, схемы, чертежи и т.п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PNG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аналогичен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формату GIF. Позволяет сохранять изображение с глубиной цвета 24 и даже 48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Формат PNG целесообразно использовать в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-дизайне для сохранения небольших многоцветных изображений с мелкими деталями, например, переливающиеся кнопки с картинками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SVG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предназначен для описания двумерной векторной и смешанной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векторно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/растровой графики в формате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96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Работа с изображениями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667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Тег &lt;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img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предназначен для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внедрения изображения в веб-страницу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Тег является непарным, поэтому закрывающий тег отсутствует, а в конце открывающего ставится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“/”.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5018" y="2577346"/>
            <a:ext cx="8079430" cy="2046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Атрибуты: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путь к изображению;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альтернативный текст;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всплывающая подсказка;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ширина и высота изображения;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align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способ выравнивания и обтекания текстом;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usemap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использовать как карту-изображение.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0193" y="2131741"/>
            <a:ext cx="514908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="Images/cat.jpg"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="cat"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="cat"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3752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Атрибуты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Alt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и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Title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896035" y="1306781"/>
            <a:ext cx="3708413" cy="3101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alt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отвечает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альтернативный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текст,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который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будет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выведен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пользователю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случае,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 браузере отключен показ рисунков или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изображение не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загрузится.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title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выведет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подсказку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пользователю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 наведении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курсора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рисунок.</a:t>
            </a:r>
          </a:p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Рекомендуется использовать оба атрибута.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4141" y="1773092"/>
            <a:ext cx="4421894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="Images/cat.jpg"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="cat"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="cat"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/>
          <a:srcRect t="42299" r="92530" b="43349"/>
          <a:stretch/>
        </p:blipFill>
        <p:spPr>
          <a:xfrm>
            <a:off x="2008120" y="2497416"/>
            <a:ext cx="1365993" cy="1476164"/>
          </a:xfrm>
          <a:prstGeom prst="rect">
            <a:avLst/>
          </a:prstGeom>
        </p:spPr>
      </p:pic>
      <p:cxnSp>
        <p:nvCxnSpPr>
          <p:cNvPr id="10" name="Прямая со стрелкой 8"/>
          <p:cNvCxnSpPr/>
          <p:nvPr/>
        </p:nvCxnSpPr>
        <p:spPr>
          <a:xfrm flipV="1">
            <a:off x="1760352" y="2909984"/>
            <a:ext cx="309810" cy="325515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1889" y="3190374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Атрибут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alt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4444" y="2756095"/>
            <a:ext cx="1165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Атрибут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title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5" name="Прямая со стрелкой 8"/>
          <p:cNvCxnSpPr/>
          <p:nvPr/>
        </p:nvCxnSpPr>
        <p:spPr>
          <a:xfrm flipH="1">
            <a:off x="3120866" y="3043003"/>
            <a:ext cx="415362" cy="518603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3245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Размеры изображения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608003" y="1306781"/>
            <a:ext cx="3996445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изменения размеров изображения можно использовать атрибуты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или свойства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атрибута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style.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задавать только один из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трибутов, то размеры изображения будут меняться без изменения соотношения сторон.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задавать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оба атрибута,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можно исказить исходное изображение.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Если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изображения не задать атрибуты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то оно будет отображаться в оригинальном размере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6928" y="2139702"/>
            <a:ext cx="2984746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="audi.jpg"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="200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"/&gt;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51396" y="2950703"/>
            <a:ext cx="3994420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="audi.jpg"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="200"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="50</a:t>
            </a: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"/&gt;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451396" y="4066338"/>
            <a:ext cx="3994718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="audi.jpg"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="70"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="100"/&gt;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/>
          <a:srcRect l="775" t="42649" r="80913" b="35649"/>
          <a:stretch/>
        </p:blipFill>
        <p:spPr>
          <a:xfrm>
            <a:off x="1528709" y="1491630"/>
            <a:ext cx="1071509" cy="7143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/>
          <a:srcRect l="775" t="42649" r="80913" b="35649"/>
          <a:stretch/>
        </p:blipFill>
        <p:spPr>
          <a:xfrm>
            <a:off x="1524657" y="2679762"/>
            <a:ext cx="1071509" cy="3095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/>
          <a:srcRect l="775" t="42649" r="80913" b="35649"/>
          <a:stretch/>
        </p:blipFill>
        <p:spPr>
          <a:xfrm>
            <a:off x="1763688" y="3435846"/>
            <a:ext cx="601943" cy="7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807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Вертикальное выравнивание изображений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3468799" y="1306781"/>
            <a:ext cx="5135650" cy="3231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align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указывает положение изображения относительно остального контента.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Может принимать следующие значения для вертикального выравнивания изображения: 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выравнивание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изображения по нижней направляющей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контента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(по умолчанию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middle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выравнивание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изображения по центральной направляющей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контента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top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выравнивание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изображения по верхней направляющей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контента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t="44050" r="84846" b="23750"/>
          <a:stretch/>
        </p:blipFill>
        <p:spPr>
          <a:xfrm>
            <a:off x="647564" y="1369998"/>
            <a:ext cx="2571828" cy="307396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421759" y="2211710"/>
            <a:ext cx="1146722" cy="249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10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align</a:t>
            </a:r>
            <a:r>
              <a:rPr lang="en-US" sz="10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=“top"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1311044" y="3198377"/>
            <a:ext cx="1368152" cy="257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10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align</a:t>
            </a:r>
            <a:r>
              <a:rPr lang="en-US" sz="10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=“center"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295636" y="4191930"/>
            <a:ext cx="1398968" cy="257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10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align</a:t>
            </a:r>
            <a:r>
              <a:rPr lang="en-US" sz="10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=“bottom"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04095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Обтекание изображения</a:t>
            </a: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4319972" y="1306781"/>
            <a:ext cx="4284476" cy="3065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align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принимает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следующие значения для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горизонтального выравнивания изображения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выравнивание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изображения по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левому  краю контента с обтеканием;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right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выравнивание изображения по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правому краю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контента с обтеканием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t="61900" r="75396" b="3451"/>
          <a:stretch/>
        </p:blipFill>
        <p:spPr>
          <a:xfrm>
            <a:off x="599964" y="1527415"/>
            <a:ext cx="3374827" cy="2673466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2314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Работа с графикой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Фон 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страницы</a:t>
            </a:r>
            <a:endParaRPr lang="ru-RU" sz="1400" b="1" dirty="0" smtClean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2" y="4781551"/>
            <a:ext cx="2895600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JM" sz="9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 pitchFamily="34" charset="0"/>
              </a:rPr>
              <a:t>WWW.ITEDUCATE.COM.UA</a:t>
            </a:r>
          </a:p>
        </p:txBody>
      </p:sp>
      <p:pic>
        <p:nvPicPr>
          <p:cNvPr id="30" name="Picture 2" descr="C:\Users\Developer\Desktop\ITeducationAcadem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8" y="4801307"/>
            <a:ext cx="1604530" cy="254719"/>
          </a:xfrm>
          <a:prstGeom prst="rect">
            <a:avLst/>
          </a:prstGeom>
          <a:noFill/>
        </p:spPr>
      </p:pic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1192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bgcolor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позволяет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указать конкретный цвет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заливки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блока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котором он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используется. Он является устаревшим.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Для гибкой работы с фоном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используется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универсальное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свойство </a:t>
            </a:r>
            <a:r>
              <a:rPr lang="ru-RU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в атрибуте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8329" y="2757196"/>
            <a:ext cx="727280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bgcolor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="red"&gt;&lt;/</a:t>
            </a:r>
            <a:r>
              <a:rPr lang="en-US" sz="14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=“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background-color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"&gt;&lt;/</a:t>
            </a:r>
            <a:r>
              <a:rPr lang="en-US" sz="14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=“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background-image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(image/img.jpeg)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400" dirty="0" smtClean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14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style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=“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(image/img.jpeg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repeat-x #AABBCC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1400" dirty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2950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54701</TotalTime>
  <Words>1015</Words>
  <Application>Microsoft Office PowerPoint</Application>
  <PresentationFormat>On-screen Show (16:9)</PresentationFormat>
  <Paragraphs>141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3" baseType="lpstr">
      <vt:lpstr>Open Sans bold</vt:lpstr>
      <vt:lpstr>Nexa Bold</vt:lpstr>
      <vt:lpstr>Myriad Arabic</vt:lpstr>
      <vt:lpstr>Open Sans Semibold</vt:lpstr>
      <vt:lpstr>Franklin Gothic Demi Cond</vt:lpstr>
      <vt:lpstr>Arial</vt:lpstr>
      <vt:lpstr>Times New Roman</vt:lpstr>
      <vt:lpstr>Open Sans Extrabold</vt:lpstr>
      <vt:lpstr>Mission Gothic Black</vt:lpstr>
      <vt:lpstr>Consolas</vt:lpstr>
      <vt:lpstr>Mission Gothic Regular</vt:lpstr>
      <vt:lpstr>Franklin Gothic Book</vt:lpstr>
      <vt:lpstr>Franklin Gothic Medium</vt:lpstr>
      <vt:lpstr>Tahoma</vt:lpstr>
      <vt:lpstr>PT Sans</vt:lpstr>
      <vt:lpstr>Calibri</vt:lpstr>
      <vt:lpstr>Open Sans</vt:lpstr>
      <vt:lpstr>MS PGothic</vt:lpstr>
      <vt:lpstr>Office Theme</vt:lpstr>
      <vt:lpstr>PowerPoint Presentation</vt:lpstr>
      <vt:lpstr>Работа с графикой</vt:lpstr>
      <vt:lpstr>Работа с графикой</vt:lpstr>
      <vt:lpstr>Работа с графикой</vt:lpstr>
      <vt:lpstr>Работа с графикой</vt:lpstr>
      <vt:lpstr>Работа с графикой</vt:lpstr>
      <vt:lpstr>Работа с графикой</vt:lpstr>
      <vt:lpstr>Работа с графикой</vt:lpstr>
      <vt:lpstr>Работа с графикой</vt:lpstr>
      <vt:lpstr>Работа с графикой</vt:lpstr>
      <vt:lpstr>Работа с графикой</vt:lpstr>
      <vt:lpstr>Работа с графикой</vt:lpstr>
      <vt:lpstr>Q&amp;A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Gavrashenko</dc:creator>
  <cp:keywords>HTML&amp;CSS</cp:keywords>
  <cp:lastModifiedBy>Ivan Nicheporuk</cp:lastModifiedBy>
  <cp:revision>956</cp:revision>
  <dcterms:created xsi:type="dcterms:W3CDTF">2013-04-14T18:18:29Z</dcterms:created>
  <dcterms:modified xsi:type="dcterms:W3CDTF">2019-04-22T13:37:19Z</dcterms:modified>
</cp:coreProperties>
</file>